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57" r:id="rId8"/>
    <p:sldId id="258" r:id="rId9"/>
    <p:sldId id="262" r:id="rId10"/>
    <p:sldId id="263" r:id="rId11"/>
    <p:sldId id="270" r:id="rId12"/>
    <p:sldId id="271" r:id="rId13"/>
    <p:sldId id="272" r:id="rId14"/>
    <p:sldId id="267" r:id="rId15"/>
    <p:sldId id="268" r:id="rId16"/>
    <p:sldId id="269" r:id="rId17"/>
    <p:sldId id="273" r:id="rId18"/>
    <p:sldId id="261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6BC70-D7AE-4AE3-8EFB-A72A13DAD47D}" v="3250" dt="2024-05-06T19:47:0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7838F-3576-43CA-89DC-34D0501AA8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4D9D86-F677-425E-BE9D-769B982FD78E}">
      <dgm:prSet/>
      <dgm:spPr/>
      <dgm:t>
        <a:bodyPr/>
        <a:lstStyle/>
        <a:p>
          <a:r>
            <a:rPr lang="fi-FI" dirty="0"/>
            <a:t>Ikääntymiseen liittyvät muutokset genitaali- ja virtsatie-elimissä</a:t>
          </a:r>
          <a:endParaRPr lang="en-US" dirty="0"/>
        </a:p>
      </dgm:t>
    </dgm:pt>
    <dgm:pt modelId="{D01B564D-BF56-4712-A580-33C7F5CE0DC6}" type="parTrans" cxnId="{084A5B42-2F46-4B57-BF7C-4F590C5B8200}">
      <dgm:prSet/>
      <dgm:spPr/>
      <dgm:t>
        <a:bodyPr/>
        <a:lstStyle/>
        <a:p>
          <a:endParaRPr lang="en-US"/>
        </a:p>
      </dgm:t>
    </dgm:pt>
    <dgm:pt modelId="{633DD327-64B4-4196-BCD1-46C174A2F58A}" type="sibTrans" cxnId="{084A5B42-2F46-4B57-BF7C-4F590C5B8200}">
      <dgm:prSet/>
      <dgm:spPr/>
      <dgm:t>
        <a:bodyPr/>
        <a:lstStyle/>
        <a:p>
          <a:endParaRPr lang="en-US"/>
        </a:p>
      </dgm:t>
    </dgm:pt>
    <dgm:pt modelId="{8522E711-DC81-48DE-899D-2A4AFDAFB34A}">
      <dgm:prSet/>
      <dgm:spPr/>
      <dgm:t>
        <a:bodyPr/>
        <a:lstStyle/>
        <a:p>
          <a:r>
            <a:rPr lang="fi-FI" dirty="0"/>
            <a:t>Neurogeeninen rakko</a:t>
          </a:r>
          <a:endParaRPr lang="en-US" dirty="0"/>
        </a:p>
      </dgm:t>
    </dgm:pt>
    <dgm:pt modelId="{D68ABE43-0E45-4652-999B-248DFC0F1EAA}" type="parTrans" cxnId="{0581CD06-77F2-4676-BAEE-BF055ACE4C29}">
      <dgm:prSet/>
      <dgm:spPr/>
      <dgm:t>
        <a:bodyPr/>
        <a:lstStyle/>
        <a:p>
          <a:endParaRPr lang="en-US"/>
        </a:p>
      </dgm:t>
    </dgm:pt>
    <dgm:pt modelId="{61F2366B-AA60-4CC0-B8A4-E6F348527672}" type="sibTrans" cxnId="{0581CD06-77F2-4676-BAEE-BF055ACE4C29}">
      <dgm:prSet/>
      <dgm:spPr/>
      <dgm:t>
        <a:bodyPr/>
        <a:lstStyle/>
        <a:p>
          <a:endParaRPr lang="en-US"/>
        </a:p>
      </dgm:t>
    </dgm:pt>
    <dgm:pt modelId="{E3EFE3DA-958B-48A0-A5D2-C78D92A3D572}">
      <dgm:prSet/>
      <dgm:spPr/>
      <dgm:t>
        <a:bodyPr/>
        <a:lstStyle/>
        <a:p>
          <a:r>
            <a:rPr lang="fi-FI" dirty="0"/>
            <a:t>Diabetes</a:t>
          </a:r>
          <a:endParaRPr lang="en-US" dirty="0"/>
        </a:p>
      </dgm:t>
    </dgm:pt>
    <dgm:pt modelId="{296B6F54-2F35-4513-BEF2-98939555D281}" type="parTrans" cxnId="{F7E52778-3EA8-480C-B585-204E9EAC2823}">
      <dgm:prSet/>
      <dgm:spPr/>
      <dgm:t>
        <a:bodyPr/>
        <a:lstStyle/>
        <a:p>
          <a:endParaRPr lang="en-US"/>
        </a:p>
      </dgm:t>
    </dgm:pt>
    <dgm:pt modelId="{FE54BC8B-6FA1-439F-B26F-66A6BE7938CC}" type="sibTrans" cxnId="{F7E52778-3EA8-480C-B585-204E9EAC2823}">
      <dgm:prSet/>
      <dgm:spPr/>
      <dgm:t>
        <a:bodyPr/>
        <a:lstStyle/>
        <a:p>
          <a:endParaRPr lang="en-US"/>
        </a:p>
      </dgm:t>
    </dgm:pt>
    <dgm:pt modelId="{D3DD09E1-D802-40F2-9129-1E4B3B044897}">
      <dgm:prSet/>
      <dgm:spPr/>
      <dgm:t>
        <a:bodyPr/>
        <a:lstStyle/>
        <a:p>
          <a:r>
            <a:rPr lang="fi-FI" dirty="0"/>
            <a:t>Miehillä eturauhasen liikakasvu</a:t>
          </a:r>
          <a:endParaRPr lang="en-US" dirty="0"/>
        </a:p>
      </dgm:t>
    </dgm:pt>
    <dgm:pt modelId="{92BC9939-AAA2-42EA-BB48-13773CCF9B5A}" type="parTrans" cxnId="{907B9F0D-8B56-46FE-9574-6071A710252A}">
      <dgm:prSet/>
      <dgm:spPr/>
      <dgm:t>
        <a:bodyPr/>
        <a:lstStyle/>
        <a:p>
          <a:endParaRPr lang="en-US"/>
        </a:p>
      </dgm:t>
    </dgm:pt>
    <dgm:pt modelId="{EC57B786-3DEA-4BF5-9679-4EAF18E539CA}" type="sibTrans" cxnId="{907B9F0D-8B56-46FE-9574-6071A710252A}">
      <dgm:prSet/>
      <dgm:spPr/>
      <dgm:t>
        <a:bodyPr/>
        <a:lstStyle/>
        <a:p>
          <a:endParaRPr lang="en-US"/>
        </a:p>
      </dgm:t>
    </dgm:pt>
    <dgm:pt modelId="{288C0B2B-D339-4C0D-8807-81788D44354E}">
      <dgm:prSet/>
      <dgm:spPr/>
      <dgm:t>
        <a:bodyPr/>
        <a:lstStyle/>
        <a:p>
          <a:r>
            <a:rPr lang="fi-FI" dirty="0"/>
            <a:t>Virtsateihin kohdistuvat toimenpiteet</a:t>
          </a:r>
          <a:endParaRPr lang="en-US" dirty="0"/>
        </a:p>
      </dgm:t>
    </dgm:pt>
    <dgm:pt modelId="{7B26D4AD-5263-4749-96E3-99913E62DE69}" type="parTrans" cxnId="{87155C58-60DC-4A47-A20F-5172DF14A8C7}">
      <dgm:prSet/>
      <dgm:spPr/>
      <dgm:t>
        <a:bodyPr/>
        <a:lstStyle/>
        <a:p>
          <a:endParaRPr lang="en-US"/>
        </a:p>
      </dgm:t>
    </dgm:pt>
    <dgm:pt modelId="{C05998BC-3E93-4B7C-8E6E-5D5A93376A82}" type="sibTrans" cxnId="{87155C58-60DC-4A47-A20F-5172DF14A8C7}">
      <dgm:prSet/>
      <dgm:spPr/>
      <dgm:t>
        <a:bodyPr/>
        <a:lstStyle/>
        <a:p>
          <a:endParaRPr lang="en-US"/>
        </a:p>
      </dgm:t>
    </dgm:pt>
    <dgm:pt modelId="{8B693312-FECD-47F1-8817-79F12B24C252}">
      <dgm:prSet/>
      <dgm:spPr/>
      <dgm:t>
        <a:bodyPr/>
        <a:lstStyle/>
        <a:p>
          <a:r>
            <a:rPr lang="fi-FI" dirty="0"/>
            <a:t>Riittämätön nesteytys</a:t>
          </a:r>
          <a:endParaRPr lang="en-US" dirty="0"/>
        </a:p>
      </dgm:t>
    </dgm:pt>
    <dgm:pt modelId="{5DE0E3B7-A743-4835-989C-3DB950F56D30}" type="parTrans" cxnId="{E02B16A0-C703-4021-B21E-EA9C80B276EF}">
      <dgm:prSet/>
      <dgm:spPr/>
      <dgm:t>
        <a:bodyPr/>
        <a:lstStyle/>
        <a:p>
          <a:endParaRPr lang="en-US"/>
        </a:p>
      </dgm:t>
    </dgm:pt>
    <dgm:pt modelId="{081924F1-DBFF-4C38-9A1E-082678E26D47}" type="sibTrans" cxnId="{E02B16A0-C703-4021-B21E-EA9C80B276EF}">
      <dgm:prSet/>
      <dgm:spPr/>
      <dgm:t>
        <a:bodyPr/>
        <a:lstStyle/>
        <a:p>
          <a:endParaRPr lang="en-US"/>
        </a:p>
      </dgm:t>
    </dgm:pt>
    <dgm:pt modelId="{B5E09D6C-106A-4589-8B0B-D55D932A3670}">
      <dgm:prSet/>
      <dgm:spPr/>
      <dgm:t>
        <a:bodyPr/>
        <a:lstStyle/>
        <a:p>
          <a:r>
            <a:rPr lang="fi-FI" dirty="0"/>
            <a:t>Virtsateiden katetrointi</a:t>
          </a:r>
          <a:endParaRPr lang="en-US" dirty="0"/>
        </a:p>
      </dgm:t>
    </dgm:pt>
    <dgm:pt modelId="{53F201D8-786E-492B-BDE8-AC2FC03EECE1}" type="parTrans" cxnId="{0757C48A-F36A-4255-9AEE-392106E63772}">
      <dgm:prSet/>
      <dgm:spPr/>
      <dgm:t>
        <a:bodyPr/>
        <a:lstStyle/>
        <a:p>
          <a:endParaRPr lang="en-US"/>
        </a:p>
      </dgm:t>
    </dgm:pt>
    <dgm:pt modelId="{4F16CA18-8E11-44C8-BF39-E2B6125082AA}" type="sibTrans" cxnId="{0757C48A-F36A-4255-9AEE-392106E63772}">
      <dgm:prSet/>
      <dgm:spPr/>
      <dgm:t>
        <a:bodyPr/>
        <a:lstStyle/>
        <a:p>
          <a:endParaRPr lang="en-US"/>
        </a:p>
      </dgm:t>
    </dgm:pt>
    <dgm:pt modelId="{4EDAABA2-8F99-452C-A391-8A784549F043}" type="pres">
      <dgm:prSet presAssocID="{1747838F-3576-43CA-89DC-34D0501AA88A}" presName="diagram" presStyleCnt="0">
        <dgm:presLayoutVars>
          <dgm:dir/>
          <dgm:resizeHandles val="exact"/>
        </dgm:presLayoutVars>
      </dgm:prSet>
      <dgm:spPr/>
    </dgm:pt>
    <dgm:pt modelId="{C2C0FA17-9E05-4974-A79E-014D79162EE9}" type="pres">
      <dgm:prSet presAssocID="{FF4D9D86-F677-425E-BE9D-769B982FD78E}" presName="node" presStyleLbl="node1" presStyleIdx="0" presStyleCnt="7">
        <dgm:presLayoutVars>
          <dgm:bulletEnabled val="1"/>
        </dgm:presLayoutVars>
      </dgm:prSet>
      <dgm:spPr/>
    </dgm:pt>
    <dgm:pt modelId="{2D446DD0-F0D3-4B79-B12C-39105357C1CE}" type="pres">
      <dgm:prSet presAssocID="{633DD327-64B4-4196-BCD1-46C174A2F58A}" presName="sibTrans" presStyleCnt="0"/>
      <dgm:spPr/>
    </dgm:pt>
    <dgm:pt modelId="{4E1FDCE7-6957-4E30-B969-28E8D7D24EF2}" type="pres">
      <dgm:prSet presAssocID="{8522E711-DC81-48DE-899D-2A4AFDAFB34A}" presName="node" presStyleLbl="node1" presStyleIdx="1" presStyleCnt="7">
        <dgm:presLayoutVars>
          <dgm:bulletEnabled val="1"/>
        </dgm:presLayoutVars>
      </dgm:prSet>
      <dgm:spPr/>
    </dgm:pt>
    <dgm:pt modelId="{0A06CEA8-9139-44FD-8CD3-977540968EAC}" type="pres">
      <dgm:prSet presAssocID="{61F2366B-AA60-4CC0-B8A4-E6F348527672}" presName="sibTrans" presStyleCnt="0"/>
      <dgm:spPr/>
    </dgm:pt>
    <dgm:pt modelId="{D6534C27-FD61-41D3-9D71-722D5364FE06}" type="pres">
      <dgm:prSet presAssocID="{E3EFE3DA-958B-48A0-A5D2-C78D92A3D572}" presName="node" presStyleLbl="node1" presStyleIdx="2" presStyleCnt="7">
        <dgm:presLayoutVars>
          <dgm:bulletEnabled val="1"/>
        </dgm:presLayoutVars>
      </dgm:prSet>
      <dgm:spPr/>
    </dgm:pt>
    <dgm:pt modelId="{AB26BE34-23B4-4139-92EE-FCABBBBAE30F}" type="pres">
      <dgm:prSet presAssocID="{FE54BC8B-6FA1-439F-B26F-66A6BE7938CC}" presName="sibTrans" presStyleCnt="0"/>
      <dgm:spPr/>
    </dgm:pt>
    <dgm:pt modelId="{631FE70D-12A8-4C40-8B3F-9212AB0D3C06}" type="pres">
      <dgm:prSet presAssocID="{D3DD09E1-D802-40F2-9129-1E4B3B044897}" presName="node" presStyleLbl="node1" presStyleIdx="3" presStyleCnt="7">
        <dgm:presLayoutVars>
          <dgm:bulletEnabled val="1"/>
        </dgm:presLayoutVars>
      </dgm:prSet>
      <dgm:spPr/>
    </dgm:pt>
    <dgm:pt modelId="{A122DFB0-E169-4685-B0A7-5D413EE8CFC8}" type="pres">
      <dgm:prSet presAssocID="{EC57B786-3DEA-4BF5-9679-4EAF18E539CA}" presName="sibTrans" presStyleCnt="0"/>
      <dgm:spPr/>
    </dgm:pt>
    <dgm:pt modelId="{D01A5A46-7B98-4CC0-B91F-5A86111CDB1D}" type="pres">
      <dgm:prSet presAssocID="{288C0B2B-D339-4C0D-8807-81788D44354E}" presName="node" presStyleLbl="node1" presStyleIdx="4" presStyleCnt="7">
        <dgm:presLayoutVars>
          <dgm:bulletEnabled val="1"/>
        </dgm:presLayoutVars>
      </dgm:prSet>
      <dgm:spPr/>
    </dgm:pt>
    <dgm:pt modelId="{6534FE6A-8352-4514-97EE-686192B56CAA}" type="pres">
      <dgm:prSet presAssocID="{C05998BC-3E93-4B7C-8E6E-5D5A93376A82}" presName="sibTrans" presStyleCnt="0"/>
      <dgm:spPr/>
    </dgm:pt>
    <dgm:pt modelId="{9CA845FB-1DBA-4A69-8103-F6A89351D16E}" type="pres">
      <dgm:prSet presAssocID="{8B693312-FECD-47F1-8817-79F12B24C252}" presName="node" presStyleLbl="node1" presStyleIdx="5" presStyleCnt="7">
        <dgm:presLayoutVars>
          <dgm:bulletEnabled val="1"/>
        </dgm:presLayoutVars>
      </dgm:prSet>
      <dgm:spPr/>
    </dgm:pt>
    <dgm:pt modelId="{193CC494-DD45-447E-845F-BB188782C723}" type="pres">
      <dgm:prSet presAssocID="{081924F1-DBFF-4C38-9A1E-082678E26D47}" presName="sibTrans" presStyleCnt="0"/>
      <dgm:spPr/>
    </dgm:pt>
    <dgm:pt modelId="{F59BABB6-7574-433C-9552-E3C851AABB5A}" type="pres">
      <dgm:prSet presAssocID="{B5E09D6C-106A-4589-8B0B-D55D932A3670}" presName="node" presStyleLbl="node1" presStyleIdx="6" presStyleCnt="7">
        <dgm:presLayoutVars>
          <dgm:bulletEnabled val="1"/>
        </dgm:presLayoutVars>
      </dgm:prSet>
      <dgm:spPr/>
    </dgm:pt>
  </dgm:ptLst>
  <dgm:cxnLst>
    <dgm:cxn modelId="{C0F3AB00-9C80-4744-973B-8E7E30C6F010}" type="presOf" srcId="{B5E09D6C-106A-4589-8B0B-D55D932A3670}" destId="{F59BABB6-7574-433C-9552-E3C851AABB5A}" srcOrd="0" destOrd="0" presId="urn:microsoft.com/office/officeart/2005/8/layout/default"/>
    <dgm:cxn modelId="{D3067806-DB4A-4FB8-9F3F-1924ECEC2A11}" type="presOf" srcId="{E3EFE3DA-958B-48A0-A5D2-C78D92A3D572}" destId="{D6534C27-FD61-41D3-9D71-722D5364FE06}" srcOrd="0" destOrd="0" presId="urn:microsoft.com/office/officeart/2005/8/layout/default"/>
    <dgm:cxn modelId="{0581CD06-77F2-4676-BAEE-BF055ACE4C29}" srcId="{1747838F-3576-43CA-89DC-34D0501AA88A}" destId="{8522E711-DC81-48DE-899D-2A4AFDAFB34A}" srcOrd="1" destOrd="0" parTransId="{D68ABE43-0E45-4652-999B-248DFC0F1EAA}" sibTransId="{61F2366B-AA60-4CC0-B8A4-E6F348527672}"/>
    <dgm:cxn modelId="{907B9F0D-8B56-46FE-9574-6071A710252A}" srcId="{1747838F-3576-43CA-89DC-34D0501AA88A}" destId="{D3DD09E1-D802-40F2-9129-1E4B3B044897}" srcOrd="3" destOrd="0" parTransId="{92BC9939-AAA2-42EA-BB48-13773CCF9B5A}" sibTransId="{EC57B786-3DEA-4BF5-9679-4EAF18E539CA}"/>
    <dgm:cxn modelId="{EF9FF527-63D8-4DE5-9002-D19CE9CE666D}" type="presOf" srcId="{FF4D9D86-F677-425E-BE9D-769B982FD78E}" destId="{C2C0FA17-9E05-4974-A79E-014D79162EE9}" srcOrd="0" destOrd="0" presId="urn:microsoft.com/office/officeart/2005/8/layout/default"/>
    <dgm:cxn modelId="{99756B2C-23DF-4D4C-930B-D397C74F6727}" type="presOf" srcId="{1747838F-3576-43CA-89DC-34D0501AA88A}" destId="{4EDAABA2-8F99-452C-A391-8A784549F043}" srcOrd="0" destOrd="0" presId="urn:microsoft.com/office/officeart/2005/8/layout/default"/>
    <dgm:cxn modelId="{4B10262D-881B-4074-B320-B572C1FD02E7}" type="presOf" srcId="{D3DD09E1-D802-40F2-9129-1E4B3B044897}" destId="{631FE70D-12A8-4C40-8B3F-9212AB0D3C06}" srcOrd="0" destOrd="0" presId="urn:microsoft.com/office/officeart/2005/8/layout/default"/>
    <dgm:cxn modelId="{E3BF6F2F-F285-4D17-B7E1-3EA64605EB6B}" type="presOf" srcId="{8522E711-DC81-48DE-899D-2A4AFDAFB34A}" destId="{4E1FDCE7-6957-4E30-B969-28E8D7D24EF2}" srcOrd="0" destOrd="0" presId="urn:microsoft.com/office/officeart/2005/8/layout/default"/>
    <dgm:cxn modelId="{084A5B42-2F46-4B57-BF7C-4F590C5B8200}" srcId="{1747838F-3576-43CA-89DC-34D0501AA88A}" destId="{FF4D9D86-F677-425E-BE9D-769B982FD78E}" srcOrd="0" destOrd="0" parTransId="{D01B564D-BF56-4712-A580-33C7F5CE0DC6}" sibTransId="{633DD327-64B4-4196-BCD1-46C174A2F58A}"/>
    <dgm:cxn modelId="{F2645245-EE4C-4643-96CA-0961E18F1D85}" type="presOf" srcId="{288C0B2B-D339-4C0D-8807-81788D44354E}" destId="{D01A5A46-7B98-4CC0-B91F-5A86111CDB1D}" srcOrd="0" destOrd="0" presId="urn:microsoft.com/office/officeart/2005/8/layout/default"/>
    <dgm:cxn modelId="{F7E52778-3EA8-480C-B585-204E9EAC2823}" srcId="{1747838F-3576-43CA-89DC-34D0501AA88A}" destId="{E3EFE3DA-958B-48A0-A5D2-C78D92A3D572}" srcOrd="2" destOrd="0" parTransId="{296B6F54-2F35-4513-BEF2-98939555D281}" sibTransId="{FE54BC8B-6FA1-439F-B26F-66A6BE7938CC}"/>
    <dgm:cxn modelId="{87155C58-60DC-4A47-A20F-5172DF14A8C7}" srcId="{1747838F-3576-43CA-89DC-34D0501AA88A}" destId="{288C0B2B-D339-4C0D-8807-81788D44354E}" srcOrd="4" destOrd="0" parTransId="{7B26D4AD-5263-4749-96E3-99913E62DE69}" sibTransId="{C05998BC-3E93-4B7C-8E6E-5D5A93376A82}"/>
    <dgm:cxn modelId="{0757C48A-F36A-4255-9AEE-392106E63772}" srcId="{1747838F-3576-43CA-89DC-34D0501AA88A}" destId="{B5E09D6C-106A-4589-8B0B-D55D932A3670}" srcOrd="6" destOrd="0" parTransId="{53F201D8-786E-492B-BDE8-AC2FC03EECE1}" sibTransId="{4F16CA18-8E11-44C8-BF39-E2B6125082AA}"/>
    <dgm:cxn modelId="{E02B16A0-C703-4021-B21E-EA9C80B276EF}" srcId="{1747838F-3576-43CA-89DC-34D0501AA88A}" destId="{8B693312-FECD-47F1-8817-79F12B24C252}" srcOrd="5" destOrd="0" parTransId="{5DE0E3B7-A743-4835-989C-3DB950F56D30}" sibTransId="{081924F1-DBFF-4C38-9A1E-082678E26D47}"/>
    <dgm:cxn modelId="{B781A9EE-235B-4C6A-81BD-FC15FDAAA7C5}" type="presOf" srcId="{8B693312-FECD-47F1-8817-79F12B24C252}" destId="{9CA845FB-1DBA-4A69-8103-F6A89351D16E}" srcOrd="0" destOrd="0" presId="urn:microsoft.com/office/officeart/2005/8/layout/default"/>
    <dgm:cxn modelId="{D0C65D7C-BA3B-4F45-8551-9BEDF2C00EA6}" type="presParOf" srcId="{4EDAABA2-8F99-452C-A391-8A784549F043}" destId="{C2C0FA17-9E05-4974-A79E-014D79162EE9}" srcOrd="0" destOrd="0" presId="urn:microsoft.com/office/officeart/2005/8/layout/default"/>
    <dgm:cxn modelId="{7D27BEF0-C18D-4DB5-A28E-1ED4C21BC897}" type="presParOf" srcId="{4EDAABA2-8F99-452C-A391-8A784549F043}" destId="{2D446DD0-F0D3-4B79-B12C-39105357C1CE}" srcOrd="1" destOrd="0" presId="urn:microsoft.com/office/officeart/2005/8/layout/default"/>
    <dgm:cxn modelId="{35A23675-D642-48B3-8B8E-CD80D5F3BBE1}" type="presParOf" srcId="{4EDAABA2-8F99-452C-A391-8A784549F043}" destId="{4E1FDCE7-6957-4E30-B969-28E8D7D24EF2}" srcOrd="2" destOrd="0" presId="urn:microsoft.com/office/officeart/2005/8/layout/default"/>
    <dgm:cxn modelId="{98997F5C-7D44-42E6-A3C6-3E97EC680601}" type="presParOf" srcId="{4EDAABA2-8F99-452C-A391-8A784549F043}" destId="{0A06CEA8-9139-44FD-8CD3-977540968EAC}" srcOrd="3" destOrd="0" presId="urn:microsoft.com/office/officeart/2005/8/layout/default"/>
    <dgm:cxn modelId="{E129BE51-45B0-42A2-975B-0FE8A35482D3}" type="presParOf" srcId="{4EDAABA2-8F99-452C-A391-8A784549F043}" destId="{D6534C27-FD61-41D3-9D71-722D5364FE06}" srcOrd="4" destOrd="0" presId="urn:microsoft.com/office/officeart/2005/8/layout/default"/>
    <dgm:cxn modelId="{7330942D-FB6F-410E-853C-064517EF5603}" type="presParOf" srcId="{4EDAABA2-8F99-452C-A391-8A784549F043}" destId="{AB26BE34-23B4-4139-92EE-FCABBBBAE30F}" srcOrd="5" destOrd="0" presId="urn:microsoft.com/office/officeart/2005/8/layout/default"/>
    <dgm:cxn modelId="{E96358DF-16D3-4120-8211-FB7EA9763F0D}" type="presParOf" srcId="{4EDAABA2-8F99-452C-A391-8A784549F043}" destId="{631FE70D-12A8-4C40-8B3F-9212AB0D3C06}" srcOrd="6" destOrd="0" presId="urn:microsoft.com/office/officeart/2005/8/layout/default"/>
    <dgm:cxn modelId="{B037ACE8-6761-4FF9-A9D7-C41A528816DC}" type="presParOf" srcId="{4EDAABA2-8F99-452C-A391-8A784549F043}" destId="{A122DFB0-E169-4685-B0A7-5D413EE8CFC8}" srcOrd="7" destOrd="0" presId="urn:microsoft.com/office/officeart/2005/8/layout/default"/>
    <dgm:cxn modelId="{78911918-DC77-4C1A-94D9-1FF5D05917E8}" type="presParOf" srcId="{4EDAABA2-8F99-452C-A391-8A784549F043}" destId="{D01A5A46-7B98-4CC0-B91F-5A86111CDB1D}" srcOrd="8" destOrd="0" presId="urn:microsoft.com/office/officeart/2005/8/layout/default"/>
    <dgm:cxn modelId="{ACB978CB-B117-4693-818D-B05FA7449A85}" type="presParOf" srcId="{4EDAABA2-8F99-452C-A391-8A784549F043}" destId="{6534FE6A-8352-4514-97EE-686192B56CAA}" srcOrd="9" destOrd="0" presId="urn:microsoft.com/office/officeart/2005/8/layout/default"/>
    <dgm:cxn modelId="{215750B4-8AB1-44CC-A6AF-BF2B96F649A4}" type="presParOf" srcId="{4EDAABA2-8F99-452C-A391-8A784549F043}" destId="{9CA845FB-1DBA-4A69-8103-F6A89351D16E}" srcOrd="10" destOrd="0" presId="urn:microsoft.com/office/officeart/2005/8/layout/default"/>
    <dgm:cxn modelId="{7D127AD3-7548-43F4-ABA3-E11EFAEFF5BF}" type="presParOf" srcId="{4EDAABA2-8F99-452C-A391-8A784549F043}" destId="{193CC494-DD45-447E-845F-BB188782C723}" srcOrd="11" destOrd="0" presId="urn:microsoft.com/office/officeart/2005/8/layout/default"/>
    <dgm:cxn modelId="{09889DFA-9F23-4475-88B6-AC26B7C7094F}" type="presParOf" srcId="{4EDAABA2-8F99-452C-A391-8A784549F043}" destId="{F59BABB6-7574-433C-9552-E3C851AABB5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0FA17-9E05-4974-A79E-014D79162EE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Ikääntymiseen liittyvät muutokset genitaali- ja virtsatie-elimissä</a:t>
          </a:r>
          <a:endParaRPr lang="en-US" sz="2200" kern="1200" dirty="0"/>
        </a:p>
      </dsp:txBody>
      <dsp:txXfrm>
        <a:off x="3080" y="587032"/>
        <a:ext cx="2444055" cy="1466433"/>
      </dsp:txXfrm>
    </dsp:sp>
    <dsp:sp modelId="{4E1FDCE7-6957-4E30-B969-28E8D7D24EF2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Neurogeeninen rakko</a:t>
          </a:r>
          <a:endParaRPr lang="en-US" sz="2200" kern="1200" dirty="0"/>
        </a:p>
      </dsp:txBody>
      <dsp:txXfrm>
        <a:off x="2691541" y="587032"/>
        <a:ext cx="2444055" cy="1466433"/>
      </dsp:txXfrm>
    </dsp:sp>
    <dsp:sp modelId="{D6534C27-FD61-41D3-9D71-722D5364FE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Diabetes</a:t>
          </a:r>
          <a:endParaRPr lang="en-US" sz="2200" kern="1200" dirty="0"/>
        </a:p>
      </dsp:txBody>
      <dsp:txXfrm>
        <a:off x="5380002" y="587032"/>
        <a:ext cx="2444055" cy="1466433"/>
      </dsp:txXfrm>
    </dsp:sp>
    <dsp:sp modelId="{631FE70D-12A8-4C40-8B3F-9212AB0D3C0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Miehillä eturauhasen liikakasvu</a:t>
          </a:r>
          <a:endParaRPr lang="en-US" sz="2200" kern="1200" dirty="0"/>
        </a:p>
      </dsp:txBody>
      <dsp:txXfrm>
        <a:off x="8068463" y="587032"/>
        <a:ext cx="2444055" cy="1466433"/>
      </dsp:txXfrm>
    </dsp:sp>
    <dsp:sp modelId="{D01A5A46-7B98-4CC0-B91F-5A86111CDB1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Virtsateihin kohdistuvat toimenpiteet</a:t>
          </a:r>
          <a:endParaRPr lang="en-US" sz="2200" kern="1200" dirty="0"/>
        </a:p>
      </dsp:txBody>
      <dsp:txXfrm>
        <a:off x="1347311" y="2297871"/>
        <a:ext cx="2444055" cy="1466433"/>
      </dsp:txXfrm>
    </dsp:sp>
    <dsp:sp modelId="{9CA845FB-1DBA-4A69-8103-F6A89351D16E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Riittämätön nesteytys</a:t>
          </a:r>
          <a:endParaRPr lang="en-US" sz="2200" kern="1200" dirty="0"/>
        </a:p>
      </dsp:txBody>
      <dsp:txXfrm>
        <a:off x="4035772" y="2297871"/>
        <a:ext cx="2444055" cy="1466433"/>
      </dsp:txXfrm>
    </dsp:sp>
    <dsp:sp modelId="{F59BABB6-7574-433C-9552-E3C851AABB5A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Virtsateiden katetrointi</a:t>
          </a:r>
          <a:endParaRPr lang="en-US" sz="2200" kern="1200" dirty="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10050#s20" TargetMode="External"/><Relationship Id="rId2" Type="http://schemas.openxmlformats.org/officeDocument/2006/relationships/hyperlink" Target="https://www.ncbi.nlm.nih.gov/pmc/articles/PMC580240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bmjopenquality.bmj.com/content/8/3/e000563" TargetMode="External"/><Relationship Id="rId4" Type="http://schemas.openxmlformats.org/officeDocument/2006/relationships/hyperlink" Target="https://www.cdph.ca.gov/Programs/CHCQ/HAI/CDPH%20Document%20Library/2019_9s_SNF.Preventing.UTI_Approved02.22.19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7E4B12-411B-7712-5CE9-AC8AB18B2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082" r="-2" b="149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</a:rPr>
              <a:t>Virtsatieinfektioiden ehkäisy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Antti </a:t>
            </a:r>
            <a:r>
              <a:rPr lang="fi-FI" dirty="0" err="1">
                <a:solidFill>
                  <a:srgbClr val="FFFFFF"/>
                </a:solidFill>
              </a:rPr>
              <a:t>Nuikka</a:t>
            </a:r>
            <a:endParaRPr lang="fi-FI">
              <a:solidFill>
                <a:srgbClr val="FFFFFF"/>
              </a:solidFill>
            </a:endParaRPr>
          </a:p>
          <a:p>
            <a:r>
              <a:rPr lang="fi-FI" sz="1600" dirty="0">
                <a:solidFill>
                  <a:srgbClr val="FFFFFF"/>
                </a:solidFill>
              </a:rPr>
              <a:t>M.D., Erikoistuva lääkäri, infektiosairaudet</a:t>
            </a:r>
          </a:p>
          <a:p>
            <a:r>
              <a:rPr lang="fi-FI" sz="1600" dirty="0">
                <a:solidFill>
                  <a:srgbClr val="FFFFFF"/>
                </a:solidFill>
              </a:rPr>
              <a:t>7.5.2024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9C875A-FB37-AB95-F0CD-1D7476DC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000"/>
              <a:t>Virtsatiekatetrit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EDFEE-4BC5-456F-A335-D4EB6F9A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/>
              <a:t>4%:</a:t>
            </a:r>
            <a:r>
              <a:rPr lang="fi-FI" sz="2200" dirty="0" err="1"/>
              <a:t>lla</a:t>
            </a:r>
            <a:r>
              <a:rPr lang="fi-FI" sz="2200" dirty="0"/>
              <a:t> pitkäaikaishoitolaitosten asukkaista on virtsatiekatetri</a:t>
            </a:r>
          </a:p>
          <a:p>
            <a:r>
              <a:rPr lang="fi-FI" sz="2200" dirty="0"/>
              <a:t>Kestokatetri nostaa virtsatieinfektion riskin lähes kymmenkertaiseksi</a:t>
            </a:r>
          </a:p>
          <a:p>
            <a:endParaRPr lang="fi-FI" sz="2200"/>
          </a:p>
        </p:txBody>
      </p:sp>
      <p:pic>
        <p:nvPicPr>
          <p:cNvPr id="4" name="Kuva 3" descr="Urimed Foley Catheter - Reflex Medical">
            <a:extLst>
              <a:ext uri="{FF2B5EF4-FFF2-40B4-BE49-F238E27FC236}">
                <a16:creationId xmlns:a16="http://schemas.microsoft.com/office/drawing/2014/main" id="{664113B1-D6B1-5141-45E1-D0A7E2F85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147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B93255-98FF-794D-52ED-6B347B42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VTI:n</a:t>
            </a:r>
            <a:r>
              <a:rPr lang="fi-FI" dirty="0"/>
              <a:t>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781B17-85E0-1201-7F4A-C5AA1852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Tavallinen käsi- ja intiimihygienia</a:t>
            </a:r>
          </a:p>
          <a:p>
            <a:r>
              <a:rPr lang="fi-FI" dirty="0"/>
              <a:t>Paikalliset estrogeenivalmisteet post-</a:t>
            </a:r>
            <a:r>
              <a:rPr lang="fi-FI" dirty="0" err="1"/>
              <a:t>menopausaalisilla</a:t>
            </a:r>
            <a:r>
              <a:rPr lang="fi-FI" dirty="0"/>
              <a:t> naisilla</a:t>
            </a:r>
            <a:endParaRPr lang="fi-FI"/>
          </a:p>
          <a:p>
            <a:r>
              <a:rPr lang="fi-FI" dirty="0"/>
              <a:t>Karpalomehu?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Näyttö hyödystä iäkkäille on ristiriitaista, tosin haitatkin ovat vähäiset</a:t>
            </a:r>
          </a:p>
          <a:p>
            <a:r>
              <a:rPr lang="fi-FI" dirty="0"/>
              <a:t>Riittävä nesteytys (1,5 litraa tai enemmän)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u="sng" dirty="0"/>
              <a:t>Yhdessä</a:t>
            </a:r>
            <a:r>
              <a:rPr lang="fi-FI" dirty="0"/>
              <a:t> tutkimuksessa vähensi ab-hoitoja 58% ja vuodeosastohoitoja 36%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Varottava tosin </a:t>
            </a:r>
            <a:r>
              <a:rPr lang="fi-FI" err="1"/>
              <a:t>hyponatremiaa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Varovaisuus aiheen myös sydämen vajaatoimintaa sairastavilla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03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D210C3-7552-8E15-E036-5806849F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/>
              <a:t>Mikrobilääkkeet VTI:n ehkäisyssä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06AF3-D0B5-EB24-DFD4-FDAA6ADD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/>
              <a:t>Lääkkeettömät keinot ensisijaisia</a:t>
            </a:r>
          </a:p>
          <a:p>
            <a:r>
              <a:rPr lang="fi-FI" sz="1700"/>
              <a:t>Jos on ollut vähintään kolme </a:t>
            </a:r>
            <a:r>
              <a:rPr lang="fi-FI" sz="1700" u="sng"/>
              <a:t>varmistettua</a:t>
            </a:r>
            <a:r>
              <a:rPr lang="fi-FI" sz="1700"/>
              <a:t> virtsatieinfektiota</a:t>
            </a:r>
          </a:p>
          <a:p>
            <a:r>
              <a:rPr lang="fi-FI" sz="1700"/>
              <a:t>Inkontinenteille ja vaippoja käyttäville ympärivuorokautisessa hoidossa oleville iäkkäille </a:t>
            </a:r>
            <a:r>
              <a:rPr lang="fi-FI" sz="1700" u="sng"/>
              <a:t>ei anneta estolääkitystä</a:t>
            </a:r>
          </a:p>
          <a:p>
            <a:r>
              <a:rPr lang="fi-FI" sz="1700"/>
              <a:t>Hoidon kestoa arvioidaan vähintään 6 kk välein</a:t>
            </a:r>
          </a:p>
          <a:p>
            <a:endParaRPr lang="fi-FI" sz="1700"/>
          </a:p>
          <a:p>
            <a:r>
              <a:rPr lang="fi-FI" sz="1700"/>
              <a:t>Käytetään mm. Nitrofurantoiinia, Trimetopriimia, Fosfomysiiniä, (Metenamiinihippuraattia)</a:t>
            </a:r>
          </a:p>
        </p:txBody>
      </p:sp>
      <p:pic>
        <p:nvPicPr>
          <p:cNvPr id="4" name="Kuva 3" descr="Antibiotics">
            <a:extLst>
              <a:ext uri="{FF2B5EF4-FFF2-40B4-BE49-F238E27FC236}">
                <a16:creationId xmlns:a16="http://schemas.microsoft.com/office/drawing/2014/main" id="{AA10B206-702F-757F-1906-E361BB4B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9" r="40352"/>
          <a:stretch/>
        </p:blipFill>
        <p:spPr>
          <a:xfrm>
            <a:off x="4811096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4A910F-69B4-5EBB-589B-3D129652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Näistä keinoista ei ole näyttöä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66F66-C802-EC47-7CCD-BD9469D4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/>
              <a:t>Rakon tiheä tyhjentäminen</a:t>
            </a:r>
          </a:p>
          <a:p>
            <a:r>
              <a:rPr lang="fi-FI" sz="2000"/>
              <a:t>Ummetuksen hoito</a:t>
            </a:r>
          </a:p>
          <a:p>
            <a:r>
              <a:rPr lang="fi-FI" sz="2000"/>
              <a:t>Kylmettymisen välttäminen</a:t>
            </a:r>
          </a:p>
          <a:p>
            <a:r>
              <a:rPr lang="fi-FI" sz="2000"/>
              <a:t>C-vitamiinin nauttiminen</a:t>
            </a:r>
          </a:p>
          <a:p>
            <a:r>
              <a:rPr lang="fi-FI" sz="2000"/>
              <a:t>Rakon tyhjennys yhdynnän jälkeen</a:t>
            </a:r>
          </a:p>
          <a:p>
            <a:r>
              <a:rPr lang="fi-FI" sz="2000"/>
              <a:t>Probiootit (joskin katsauksessa ollut suuri harhan riski)</a:t>
            </a:r>
          </a:p>
        </p:txBody>
      </p:sp>
      <p:pic>
        <p:nvPicPr>
          <p:cNvPr id="4" name="Kuva 3" descr="Crystal Tumble Stones buy 4 get 2 FREE 16-26mm Crystals Reiki polished  stones | eBay">
            <a:extLst>
              <a:ext uri="{FF2B5EF4-FFF2-40B4-BE49-F238E27FC236}">
                <a16:creationId xmlns:a16="http://schemas.microsoft.com/office/drawing/2014/main" id="{664770DF-6358-81B2-46A6-216BB3A29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854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AFC5D1-EBD4-8FAA-1CEC-7A28AADD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000"/>
              <a:t>Katetriperäisen VTI:n ehkäisy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719FD1-BC2F-1971-AAF0-839FB1B1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500" dirty="0"/>
              <a:t>Tärkeintä on pyrkiä lyhentämään katetrin käyttöaika vain aivan välttämättömään ja pyrkiä aktiivisesti katetrista eroon aina kun se on mahdollista</a:t>
            </a:r>
          </a:p>
          <a:p>
            <a:r>
              <a:rPr lang="fi-FI" sz="1500" dirty="0"/>
              <a:t>Kertakatetroidessa puhtaat ja steriilit tekniikat infektioiden kannalta ilmeisesti samanveroisia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500" dirty="0"/>
              <a:t>Kestokatetroidessa steriili tekniikka</a:t>
            </a:r>
          </a:p>
          <a:p>
            <a:r>
              <a:rPr lang="fi-FI" sz="1500" dirty="0"/>
              <a:t>Katetrijärjestelmän tulee olla suljettu</a:t>
            </a:r>
          </a:p>
          <a:p>
            <a:r>
              <a:rPr lang="fi-FI" sz="1500" dirty="0"/>
              <a:t>Katetria laittaessa tai hoidettaessa ei suositella paikallisia antiseptisiä aineita tai mikrobilääkegeelejä</a:t>
            </a:r>
          </a:p>
        </p:txBody>
      </p:sp>
      <p:pic>
        <p:nvPicPr>
          <p:cNvPr id="4" name="Kuva 3" descr="Top Nursing Theories &amp; Theorists Explained">
            <a:extLst>
              <a:ext uri="{FF2B5EF4-FFF2-40B4-BE49-F238E27FC236}">
                <a16:creationId xmlns:a16="http://schemas.microsoft.com/office/drawing/2014/main" id="{E80C2906-9FA9-FF43-DCB2-09F1CACB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" r="370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549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378E3-7407-28FE-566A-19578A98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Katetriperäisen </a:t>
            </a:r>
            <a:r>
              <a:rPr lang="fi-FI" dirty="0" err="1"/>
              <a:t>VTI:n</a:t>
            </a:r>
            <a:r>
              <a:rPr lang="fi-FI" dirty="0"/>
              <a:t>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6CD044-7FB7-D20E-F1D7-0BB10AF6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Katetrin tai virtsapussin säännöllistä vaihtoa ei suositella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Täyssilikoninen vaihdetaan 3kk välein. Virtsapussi vaihdetaan valmistajan suosituksen mukaan</a:t>
            </a:r>
          </a:p>
          <a:p>
            <a:r>
              <a:rPr lang="fi-FI" dirty="0"/>
              <a:t>Mikrobilääkkeiden tai desinfioivien aineiden käyttöä katetrin huuhteluun tai niiden vientiä rakkoon/virtsapussiin ei suositella</a:t>
            </a:r>
          </a:p>
          <a:p>
            <a:r>
              <a:rPr lang="fi-FI" dirty="0"/>
              <a:t>Mikrobilääkkeitä ei tule käyttää katetria asettaessa tai poistaessa</a:t>
            </a:r>
          </a:p>
          <a:p>
            <a:r>
              <a:rPr lang="fi-FI" dirty="0"/>
              <a:t>Huuhtelut vain, jos katetri on tukossa</a:t>
            </a:r>
          </a:p>
          <a:p>
            <a:r>
              <a:rPr lang="fi-FI" dirty="0"/>
              <a:t>Käytä pienintä mahdollista katetria</a:t>
            </a:r>
          </a:p>
          <a:p>
            <a:r>
              <a:rPr lang="fi-FI" dirty="0"/>
              <a:t>Vaippojen käyttö kestokatetroinnin sijasta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73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85FD27-88E0-FDF6-20AE-DC028A3B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/>
              <a:t>Katetroinnin indikaatioita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2B6E58-F2BD-4D58-AB48-43E525D6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200"/>
              <a:t>Virtsaumpi</a:t>
            </a:r>
          </a:p>
          <a:p>
            <a:r>
              <a:rPr lang="fi-FI" sz="2200"/>
              <a:t>Immobilisaatio epästabiilin selkärankamurtuman tai lantion luiden murtumien vuoksi</a:t>
            </a:r>
          </a:p>
          <a:p>
            <a:r>
              <a:rPr lang="fi-FI" sz="2200"/>
              <a:t>Inkontinenttien potilaiden perineaalisten haavojen tai muiden kontaminaatioriskissä olevien haavojen hoito</a:t>
            </a:r>
          </a:p>
          <a:p>
            <a:r>
              <a:rPr lang="fi-FI" sz="2200"/>
              <a:t>Palliatiivinen hoito, saattohoito</a:t>
            </a:r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262059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C75C98-0DC9-3A97-09C6-9C31221B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/>
              <a:t>Virtsatieinfektoiden ehkäiseminen on kaikkien etu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CAD27-36F9-3012-2269-6F0D8DC6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/>
              <a:t>Vähentää päivystyskäyntejä</a:t>
            </a:r>
          </a:p>
          <a:p>
            <a:r>
              <a:rPr lang="fi-FI" sz="2200"/>
              <a:t>Vähentää hoitojaksoja vuodeosastoilla</a:t>
            </a:r>
          </a:p>
          <a:p>
            <a:r>
              <a:rPr lang="fi-FI" sz="2200"/>
              <a:t>Vähentää antibioottien käyttöä</a:t>
            </a:r>
          </a:p>
          <a:p>
            <a:r>
              <a:rPr lang="fi-FI" sz="2200"/>
              <a:t>Vähentää antibioottiresistenssin kehittymistä</a:t>
            </a:r>
          </a:p>
          <a:p>
            <a:r>
              <a:rPr lang="fi-FI" sz="2200"/>
              <a:t>Potilaille/asukkaille etu lienee ilmeinen</a:t>
            </a:r>
          </a:p>
        </p:txBody>
      </p:sp>
      <p:pic>
        <p:nvPicPr>
          <p:cNvPr id="4" name="Kuva 3" descr="Timeless Quotes from the Beloved TV Show Scrubs">
            <a:extLst>
              <a:ext uri="{FF2B5EF4-FFF2-40B4-BE49-F238E27FC236}">
                <a16:creationId xmlns:a16="http://schemas.microsoft.com/office/drawing/2014/main" id="{1CB94F88-3BF7-03CC-07CD-BB1C68466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r="206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5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726ECA-EF40-6B74-BE40-71079D1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Lähteet 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F14B6-5D83-4E17-E8BA-6BFA8874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700">
                <a:ea typeface="+mn-lt"/>
                <a:cs typeface="+mn-lt"/>
                <a:hlinkClick r:id="rId2"/>
              </a:rPr>
              <a:t>https://www.ncbi.nlm.nih.gov/pmc/articles/PMC5802407/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  <a:hlinkClick r:id="rId3"/>
              </a:rPr>
              <a:t>https://www.kaypahoito.fi/hoi10050#s20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  <a:hlinkClick r:id="rId4"/>
              </a:rPr>
              <a:t>https://www.cdph.ca.gov/Programs/CHCQ/HAI/CDPH%20Document%20Library/2019_9s_SNF.Preventing.UTI_Approved02.22.19.pdf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  <a:hlinkClick r:id="rId5"/>
              </a:rPr>
              <a:t>https://bmjopenquality.bmj.com/content/8/3/e000563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</a:rPr>
              <a:t>https://pubmed.ncbi.nlm.nih.gov/31363503/</a:t>
            </a:r>
            <a:endParaRPr lang="fi-FI" sz="1700"/>
          </a:p>
        </p:txBody>
      </p:sp>
      <p:pic>
        <p:nvPicPr>
          <p:cNvPr id="4" name="Kuva 3" descr="Fountain - Cambridge Botanic Garden">
            <a:extLst>
              <a:ext uri="{FF2B5EF4-FFF2-40B4-BE49-F238E27FC236}">
                <a16:creationId xmlns:a16="http://schemas.microsoft.com/office/drawing/2014/main" id="{A789CD59-F1D6-CC0F-7012-0A48BD5329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86" r="258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8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84B0D0-B446-B014-9807-4A3A27D1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Kiitos! :)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6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1CB048-688E-74D1-9955-446FC276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fi-FI" sz="3200" dirty="0">
                <a:solidFill>
                  <a:srgbClr val="595959"/>
                </a:solidFill>
              </a:rPr>
              <a:t>Luokittelu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AE9334-58F7-9B4E-1583-7595D5FE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>
                <a:solidFill>
                  <a:srgbClr val="595959"/>
                </a:solidFill>
              </a:rPr>
              <a:t>Kystiitti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700">
                <a:solidFill>
                  <a:srgbClr val="595959"/>
                </a:solidFill>
              </a:rPr>
              <a:t>Alempien virtsateiden (virtsarakon ja virtsaputken) kuumeeton infektio</a:t>
            </a:r>
          </a:p>
          <a:p>
            <a:endParaRPr lang="fi-FI" sz="1700">
              <a:solidFill>
                <a:srgbClr val="595959"/>
              </a:solidFill>
            </a:endParaRPr>
          </a:p>
          <a:p>
            <a:r>
              <a:rPr lang="fi-FI" sz="1700">
                <a:solidFill>
                  <a:srgbClr val="595959"/>
                </a:solidFill>
              </a:rPr>
              <a:t>Pyelonefriitti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700">
                <a:solidFill>
                  <a:srgbClr val="595959"/>
                </a:solidFill>
              </a:rPr>
              <a:t>Munuaistason eli munuaisaltaan tai munuaisen infektio</a:t>
            </a:r>
          </a:p>
          <a:p>
            <a:endParaRPr lang="fi-FI" sz="1700">
              <a:solidFill>
                <a:srgbClr val="595959"/>
              </a:solidFill>
            </a:endParaRPr>
          </a:p>
          <a:p>
            <a:r>
              <a:rPr lang="fi-FI" sz="1700">
                <a:solidFill>
                  <a:srgbClr val="595959"/>
                </a:solidFill>
              </a:rPr>
              <a:t>Bakteriuria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700">
                <a:solidFill>
                  <a:srgbClr val="595959"/>
                </a:solidFill>
              </a:rPr>
              <a:t>Virtsanäytteessä toistuvasti bakteerikasvua</a:t>
            </a:r>
          </a:p>
        </p:txBody>
      </p:sp>
      <p:pic>
        <p:nvPicPr>
          <p:cNvPr id="3" name="Kuva 2" descr="Kuva, joka sisältää kohteen nivel&#10;&#10;Kuvaus luotu automaattisesti">
            <a:extLst>
              <a:ext uri="{FF2B5EF4-FFF2-40B4-BE49-F238E27FC236}">
                <a16:creationId xmlns:a16="http://schemas.microsoft.com/office/drawing/2014/main" id="{BBA25062-9848-1897-3268-D030F26C6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76" y="685799"/>
            <a:ext cx="4577706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DA0A6D-A1D3-01D0-8E71-F1D3C1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fi-FI" dirty="0"/>
              <a:t>Oireeton </a:t>
            </a:r>
            <a:r>
              <a:rPr lang="fi-FI" dirty="0" err="1"/>
              <a:t>bakteriuria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24EC1-C77E-5B70-B3CE-4F8C7757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400"/>
              <a:t>Oireeton</a:t>
            </a:r>
          </a:p>
          <a:p>
            <a:r>
              <a:rPr lang="fi-FI" sz="1400"/>
              <a:t>Ei lisää kaatuilua</a:t>
            </a:r>
          </a:p>
          <a:p>
            <a:r>
              <a:rPr lang="fi-FI" sz="1400"/>
              <a:t>Ei hoideta antibiooteilla</a:t>
            </a:r>
          </a:p>
          <a:p>
            <a:r>
              <a:rPr lang="fi-FI" sz="1400"/>
              <a:t>Oireettoman bakteriurian etsimisestä ja hoidosta on </a:t>
            </a:r>
            <a:r>
              <a:rPr lang="fi-FI" sz="1400" u="sng"/>
              <a:t>vain</a:t>
            </a:r>
            <a:r>
              <a:rPr lang="fi-FI" sz="1400"/>
              <a:t> haittaa potilaalle</a:t>
            </a:r>
          </a:p>
          <a:p>
            <a:r>
              <a:rPr lang="fi-FI" sz="1400"/>
              <a:t>Yleinen etenkin vanhuksilla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400"/>
              <a:t>Yli 80 vuotiaista naisista jopa 25 – 50% (miehet 15 – 40%)</a:t>
            </a:r>
            <a:endParaRPr lang="fi-FI" sz="1400" baseline="30000" dirty="0"/>
          </a:p>
          <a:p>
            <a:r>
              <a:rPr lang="fi-FI" sz="1400"/>
              <a:t>Jokainen katetrivuorokausi lisää bakteriurian riskiä 3 – 10%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400"/>
              <a:t>Kuukauden katetrihoidon jälkeen lähes 100% potilaista bakteriuria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i-FI" sz="1400"/>
          </a:p>
          <a:p>
            <a:pPr lvl="1">
              <a:buFont typeface="Courier New" panose="020B0604020202020204" pitchFamily="34" charset="0"/>
              <a:buChar char="o"/>
            </a:pPr>
            <a:endParaRPr lang="fi-FI" sz="1400"/>
          </a:p>
        </p:txBody>
      </p:sp>
      <p:pic>
        <p:nvPicPr>
          <p:cNvPr id="4" name="Kuva 3" descr="Angry Doctor Images - Free Download on Freepik">
            <a:extLst>
              <a:ext uri="{FF2B5EF4-FFF2-40B4-BE49-F238E27FC236}">
                <a16:creationId xmlns:a16="http://schemas.microsoft.com/office/drawing/2014/main" id="{61333A69-4789-4F3E-A452-D8AF290EC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5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275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2BFE45-2429-BE6B-D1FD-727BBADB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Kystiitti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19D826-4D74-0996-9463-E751A49C3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 err="1">
                <a:solidFill>
                  <a:schemeClr val="accent3"/>
                </a:solidFill>
              </a:rPr>
              <a:t>Kirvely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virtsatessa</a:t>
            </a:r>
          </a:p>
          <a:p>
            <a:pPr lvl="1"/>
            <a:r>
              <a:rPr lang="en-US" sz="2000" dirty="0" err="1"/>
              <a:t>Monisairaalla</a:t>
            </a:r>
            <a:r>
              <a:rPr lang="en-US" sz="2000" dirty="0"/>
              <a:t> </a:t>
            </a:r>
            <a:r>
              <a:rPr lang="en-US" sz="2000" dirty="0" err="1"/>
              <a:t>iäkkäällä</a:t>
            </a:r>
            <a:r>
              <a:rPr lang="en-US" sz="2000" dirty="0"/>
              <a:t> </a:t>
            </a:r>
            <a:r>
              <a:rPr lang="en-US" sz="2000" dirty="0" err="1"/>
              <a:t>viikon</a:t>
            </a:r>
            <a:r>
              <a:rPr lang="en-US" sz="2000" dirty="0"/>
              <a:t> </a:t>
            </a:r>
            <a:r>
              <a:rPr lang="en-US" sz="2000" dirty="0" err="1"/>
              <a:t>sisällä</a:t>
            </a:r>
            <a:r>
              <a:rPr lang="en-US" sz="2000" dirty="0"/>
              <a:t> </a:t>
            </a:r>
            <a:r>
              <a:rPr lang="en-US" sz="2000" dirty="0" err="1"/>
              <a:t>alkanut</a:t>
            </a:r>
            <a:r>
              <a:rPr lang="en-US" sz="2000" dirty="0"/>
              <a:t> </a:t>
            </a:r>
            <a:r>
              <a:rPr lang="en-US" sz="2000" dirty="0" err="1"/>
              <a:t>virtsan</a:t>
            </a:r>
            <a:r>
              <a:rPr lang="en-US" sz="2000" dirty="0"/>
              <a:t> </a:t>
            </a:r>
            <a:r>
              <a:rPr lang="en-US" sz="2000" dirty="0" err="1"/>
              <a:t>kirvely</a:t>
            </a:r>
            <a:r>
              <a:rPr lang="en-US" sz="2000" dirty="0"/>
              <a:t> on </a:t>
            </a:r>
            <a:r>
              <a:rPr lang="en-US" sz="2000" dirty="0" err="1"/>
              <a:t>tyypillisin</a:t>
            </a:r>
            <a:r>
              <a:rPr lang="en-US" sz="2000" dirty="0"/>
              <a:t> </a:t>
            </a:r>
            <a:r>
              <a:rPr lang="en-US" sz="2000" dirty="0" err="1"/>
              <a:t>oire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 </a:t>
            </a:r>
            <a:r>
              <a:rPr lang="en-US" sz="2000" err="1">
                <a:solidFill>
                  <a:schemeClr val="accent3"/>
                </a:solidFill>
              </a:rPr>
              <a:t>Tihentynyt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err="1">
                <a:solidFill>
                  <a:schemeClr val="accent3"/>
                </a:solidFill>
              </a:rPr>
              <a:t>virtsaamistarve</a:t>
            </a:r>
            <a:endParaRPr lang="en-US" sz="200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 </a:t>
            </a:r>
            <a:r>
              <a:rPr lang="en-US" sz="2000" err="1">
                <a:solidFill>
                  <a:schemeClr val="accent3"/>
                </a:solidFill>
              </a:rPr>
              <a:t>Alavatsakipu</a:t>
            </a:r>
            <a:r>
              <a:rPr lang="en-US" sz="2000" dirty="0">
                <a:solidFill>
                  <a:schemeClr val="accent3"/>
                </a:solidFill>
              </a:rPr>
              <a:t>/</a:t>
            </a:r>
            <a:r>
              <a:rPr lang="en-US" sz="2000" err="1">
                <a:solidFill>
                  <a:schemeClr val="accent3"/>
                </a:solidFill>
              </a:rPr>
              <a:t>polttelu</a:t>
            </a:r>
            <a:endParaRPr lang="en-US" sz="2000">
              <a:solidFill>
                <a:schemeClr val="accent3"/>
              </a:solidFill>
            </a:endParaRP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E798403-9E8C-3867-1537-5D781E17B233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C00000"/>
                </a:solidFill>
              </a:rPr>
              <a:t>Voimakkaasti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haiseva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virtsa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ei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tarkoita</a:t>
            </a:r>
            <a:r>
              <a:rPr lang="en-US" sz="2000" dirty="0">
                <a:solidFill>
                  <a:srgbClr val="C00000"/>
                </a:solidFill>
              </a:rPr>
              <a:t> (</a:t>
            </a:r>
            <a:r>
              <a:rPr lang="en-US" sz="2000" err="1">
                <a:solidFill>
                  <a:srgbClr val="C00000"/>
                </a:solidFill>
              </a:rPr>
              <a:t>välttämättä</a:t>
            </a:r>
            <a:r>
              <a:rPr lang="en-US" sz="2000" dirty="0">
                <a:solidFill>
                  <a:srgbClr val="C00000"/>
                </a:solidFill>
              </a:rPr>
              <a:t>) </a:t>
            </a:r>
            <a:r>
              <a:rPr lang="en-US" sz="2000" err="1">
                <a:solidFill>
                  <a:srgbClr val="C00000"/>
                </a:solidFill>
              </a:rPr>
              <a:t>virtsatieinfektiota</a:t>
            </a:r>
            <a:endParaRPr lang="en-US" sz="2000">
              <a:solidFill>
                <a:srgbClr val="C00000"/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C00000"/>
                </a:solidFill>
              </a:rPr>
              <a:t>Äkillisen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sekavuuden</a:t>
            </a:r>
            <a:r>
              <a:rPr lang="en-US" sz="2000" dirty="0">
                <a:solidFill>
                  <a:srgbClr val="C00000"/>
                </a:solidFill>
              </a:rPr>
              <a:t> tai </a:t>
            </a:r>
            <a:r>
              <a:rPr lang="en-US" sz="2000" err="1">
                <a:solidFill>
                  <a:srgbClr val="C00000"/>
                </a:solidFill>
              </a:rPr>
              <a:t>lisääntyneen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kaatuilun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yhteydestä</a:t>
            </a:r>
            <a:r>
              <a:rPr lang="en-US" sz="2000" dirty="0">
                <a:solidFill>
                  <a:srgbClr val="C00000"/>
                </a:solidFill>
              </a:rPr>
              <a:t> </a:t>
            </a:r>
            <a:r>
              <a:rPr lang="en-US" sz="2000" err="1">
                <a:solidFill>
                  <a:srgbClr val="C00000"/>
                </a:solidFill>
              </a:rPr>
              <a:t>virtsatieinfektioihin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ei</a:t>
            </a:r>
            <a:r>
              <a:rPr lang="en-US" sz="2000" dirty="0">
                <a:solidFill>
                  <a:srgbClr val="C00000"/>
                </a:solidFill>
              </a:rPr>
              <a:t> ole </a:t>
            </a:r>
            <a:r>
              <a:rPr lang="en-US" sz="2000" err="1">
                <a:solidFill>
                  <a:srgbClr val="C00000"/>
                </a:solidFill>
              </a:rPr>
              <a:t>luotettavaa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tutkimusnäyttöä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1D713E-6FA1-043B-F8C2-6F3AC336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Pyelonefriitti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C937C-5EA4-1224-FB81-3D64E0B1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52806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/>
              <a:t>Kuume &gt;38°C (usein myös ainoa oire)</a:t>
            </a:r>
          </a:p>
          <a:p>
            <a:r>
              <a:rPr lang="fi-FI" sz="2000"/>
              <a:t>Selkäkipu</a:t>
            </a:r>
          </a:p>
          <a:p>
            <a:r>
              <a:rPr lang="fi-FI" sz="2000"/>
              <a:t>Arkuus munuaisseudussa</a:t>
            </a:r>
          </a:p>
          <a:p>
            <a:r>
              <a:rPr lang="fi-FI" sz="2000"/>
              <a:t>Korkea CRP</a:t>
            </a:r>
          </a:p>
          <a:p>
            <a:r>
              <a:rPr lang="fi-FI" sz="2000"/>
              <a:t>Yleistila alentunut</a:t>
            </a:r>
          </a:p>
          <a:p>
            <a:r>
              <a:rPr lang="fi-FI" sz="2000"/>
              <a:t>Iäkkäällä kunnon äkillinen romahtaminen, pahoinvointi tai sekavuus</a:t>
            </a:r>
          </a:p>
        </p:txBody>
      </p:sp>
      <p:pic>
        <p:nvPicPr>
          <p:cNvPr id="4" name="Kuva 3" descr="Why Do My Kidneys Hurt? (Flank Pain)">
            <a:extLst>
              <a:ext uri="{FF2B5EF4-FFF2-40B4-BE49-F238E27FC236}">
                <a16:creationId xmlns:a16="http://schemas.microsoft.com/office/drawing/2014/main" id="{4D675A3D-F18F-DC0C-7855-6A644DEEE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r="1212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4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D7CF11-A8B7-EE76-19F0-296D8C3A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/>
              <a:t>Tyypillisiä uropatogeeneja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571BF3-1D13-43E8-1224-E44D0299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E. Coli</a:t>
            </a:r>
          </a:p>
          <a:p>
            <a:r>
              <a:rPr lang="fi-FI" sz="1800"/>
              <a:t>Klebsiella –lajit</a:t>
            </a:r>
          </a:p>
          <a:p>
            <a:r>
              <a:rPr lang="fi-FI" sz="1800"/>
              <a:t>Proteus –lajit</a:t>
            </a:r>
          </a:p>
          <a:p>
            <a:r>
              <a:rPr lang="fi-FI" sz="1800"/>
              <a:t>Enterobacter –lajit</a:t>
            </a:r>
          </a:p>
          <a:p>
            <a:r>
              <a:rPr lang="fi-FI" sz="1800"/>
              <a:t>Pseudomonas aeruginosa</a:t>
            </a:r>
          </a:p>
          <a:p>
            <a:r>
              <a:rPr lang="fi-FI" sz="1800"/>
              <a:t>Enterokokit</a:t>
            </a:r>
          </a:p>
          <a:p>
            <a:r>
              <a:rPr lang="fi-FI" sz="1800"/>
              <a:t>Candida -lajit</a:t>
            </a:r>
          </a:p>
        </p:txBody>
      </p:sp>
      <p:pic>
        <p:nvPicPr>
          <p:cNvPr id="4" name="Kuva 3" descr="Bacteria | Once Upon a Time... Life Wiki | Fandom">
            <a:extLst>
              <a:ext uri="{FF2B5EF4-FFF2-40B4-BE49-F238E27FC236}">
                <a16:creationId xmlns:a16="http://schemas.microsoft.com/office/drawing/2014/main" id="{6441F983-3859-63E1-9771-8D51890E2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7" r="11704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65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660BE3-F7E3-CB05-3CD4-0388778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Pitkäaikaislaitosten </a:t>
            </a:r>
            <a:r>
              <a:rPr lang="fi-FI" dirty="0" err="1"/>
              <a:t>prevalenssiselvitys</a:t>
            </a:r>
            <a:r>
              <a:rPr lang="fi-FI" dirty="0"/>
              <a:t> 2017 infektioiden esiintyvyydestä ja antibioottien käytöstä (THL)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42A49B-AA8A-B390-0539-46F04405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711"/>
            <a:ext cx="10515600" cy="3567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Virtsatieinfektiot ovat yleisimpiä infektioita pitkäaikaishoitolaitoksissa</a:t>
            </a:r>
          </a:p>
          <a:p>
            <a:r>
              <a:rPr lang="fi-FI" dirty="0"/>
              <a:t>Niihin myös käytetään eniten antibiootteja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43% kaikista hoitavista antibiooteista oli määrätty virtsatieinfektioihin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dirty="0" err="1"/>
              <a:t>Pivmesillinaami</a:t>
            </a:r>
            <a:r>
              <a:rPr lang="fi-FI" dirty="0"/>
              <a:t>, </a:t>
            </a:r>
            <a:r>
              <a:rPr lang="fi-FI" dirty="0" err="1"/>
              <a:t>Fluorokinolonit</a:t>
            </a:r>
            <a:r>
              <a:rPr lang="fi-FI" dirty="0"/>
              <a:t>, 1. polven </a:t>
            </a:r>
            <a:r>
              <a:rPr lang="fi-FI" dirty="0" err="1"/>
              <a:t>kefalosporiinit</a:t>
            </a:r>
            <a:r>
              <a:rPr lang="fi-FI" dirty="0"/>
              <a:t> (</a:t>
            </a:r>
            <a:r>
              <a:rPr lang="fi-FI" dirty="0" err="1"/>
              <a:t>Kefaleksiini</a:t>
            </a:r>
            <a:r>
              <a:rPr lang="fi-FI" dirty="0"/>
              <a:t>), Sulfonamidi-</a:t>
            </a:r>
            <a:r>
              <a:rPr lang="fi-FI" dirty="0" err="1"/>
              <a:t>Trimetopriimi</a:t>
            </a:r>
            <a:endParaRPr lang="fi-FI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88% kaikista profylaktisista antibiooteista oli määrätty </a:t>
            </a:r>
            <a:r>
              <a:rPr lang="fi-FI" dirty="0" err="1"/>
              <a:t>VTI:n</a:t>
            </a:r>
            <a:r>
              <a:rPr lang="fi-FI" dirty="0"/>
              <a:t> estoon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dirty="0"/>
              <a:t>Tosin suurin osa </a:t>
            </a:r>
            <a:r>
              <a:rPr lang="fi-FI" err="1"/>
              <a:t>metenamiinia</a:t>
            </a:r>
            <a:r>
              <a:rPr lang="fi-FI" dirty="0"/>
              <a:t> (43%), joka ei varsinaisesti ole antibiootti ja tutkimusnäyttö sen tehosta </a:t>
            </a:r>
            <a:r>
              <a:rPr lang="fi-FI" err="1"/>
              <a:t>VTI:n</a:t>
            </a:r>
            <a:r>
              <a:rPr lang="fi-FI" dirty="0"/>
              <a:t> hoidossa on vähäistä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3D1D649-8863-4E1F-14B0-D7C76EBECCC2}"/>
              </a:ext>
            </a:extLst>
          </p:cNvPr>
          <p:cNvSpPr txBox="1"/>
          <p:nvPr/>
        </p:nvSpPr>
        <p:spPr>
          <a:xfrm>
            <a:off x="7299739" y="6173304"/>
            <a:ext cx="4516782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u="sng" dirty="0">
                <a:solidFill>
                  <a:schemeClr val="accent1"/>
                </a:solidFill>
                <a:ea typeface="+mn-lt"/>
                <a:cs typeface="+mn-lt"/>
              </a:rPr>
              <a:t>https://urn.fi/URN:ISBN:978-952-343-209-3</a:t>
            </a:r>
            <a:endParaRPr lang="fi-FI" u="sng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diagrammi, Värikkyys&#10;&#10;Kuvaus luotu automaattisesti">
            <a:extLst>
              <a:ext uri="{FF2B5EF4-FFF2-40B4-BE49-F238E27FC236}">
                <a16:creationId xmlns:a16="http://schemas.microsoft.com/office/drawing/2014/main" id="{0DFE91E6-B263-1E0A-2B4A-44B041D1D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590" y="3452"/>
            <a:ext cx="10434819" cy="6858206"/>
          </a:xfrm>
        </p:spPr>
      </p:pic>
    </p:spTree>
    <p:extLst>
      <p:ext uri="{BB962C8B-B14F-4D97-AF65-F5344CB8AC3E}">
        <p14:creationId xmlns:p14="http://schemas.microsoft.com/office/powerpoint/2010/main" val="45494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9F35F-490A-CD10-1033-7EBA24E9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Virtsatieinfektion riskitekijöitä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0D0C653-F0AF-F78F-45BB-3DBC27B63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9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i:0#.w|oysnet\nuikkaan</DisplayName>
        <AccountId>10789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2024-05-06T21:00:00+00:00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MUAVRSSTWASF-92438712-447</_dlc_DocId>
    <_dlc_DocIdUrl xmlns="d3e50268-7799-48af-83c3-9a9b063078bc">
      <Url>https://internet.oysnet.ppshp.fi/dokumentit/_layouts/15/DocIdRedir.aspx?ID=MUAVRSSTWASF-92438712-447</Url>
      <Description>MUAVRSSTWASF-92438712-447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DBD41D4D-2105-4FF9-BFF2-8FDECAA933A6}"/>
</file>

<file path=customXml/itemProps2.xml><?xml version="1.0" encoding="utf-8"?>
<ds:datastoreItem xmlns:ds="http://schemas.openxmlformats.org/officeDocument/2006/customXml" ds:itemID="{AB499483-E0DC-4620-83C2-CBC222E04664}"/>
</file>

<file path=customXml/itemProps3.xml><?xml version="1.0" encoding="utf-8"?>
<ds:datastoreItem xmlns:ds="http://schemas.openxmlformats.org/officeDocument/2006/customXml" ds:itemID="{DA11DC5D-549B-452D-B544-2634585FF35D}"/>
</file>

<file path=customXml/itemProps4.xml><?xml version="1.0" encoding="utf-8"?>
<ds:datastoreItem xmlns:ds="http://schemas.openxmlformats.org/officeDocument/2006/customXml" ds:itemID="{5831D748-F826-4DEA-9F60-0BE2EB0E9F81}"/>
</file>

<file path=customXml/itemProps5.xml><?xml version="1.0" encoding="utf-8"?>
<ds:datastoreItem xmlns:ds="http://schemas.openxmlformats.org/officeDocument/2006/customXml" ds:itemID="{DFD8152A-5D77-486E-AFDB-B641ABECDD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Virtsatieinfektioiden ehkäisy</vt:lpstr>
      <vt:lpstr>Luokittelu</vt:lpstr>
      <vt:lpstr>Oireeton bakteriuria</vt:lpstr>
      <vt:lpstr>Kystiitti</vt:lpstr>
      <vt:lpstr>Pyelonefriitti</vt:lpstr>
      <vt:lpstr>Tyypillisiä uropatogeeneja</vt:lpstr>
      <vt:lpstr>Pitkäaikaislaitosten prevalenssiselvitys 2017 infektioiden esiintyvyydestä ja antibioottien käytöstä (THL)</vt:lpstr>
      <vt:lpstr>PowerPoint-esitys</vt:lpstr>
      <vt:lpstr>Virtsatieinfektion riskitekijöitä</vt:lpstr>
      <vt:lpstr>Virtsatiekatetrit</vt:lpstr>
      <vt:lpstr>VTI:n ehkäisy</vt:lpstr>
      <vt:lpstr>Mikrobilääkkeet VTI:n ehkäisyssä</vt:lpstr>
      <vt:lpstr>Näistä keinoista ei ole näyttöä</vt:lpstr>
      <vt:lpstr>Katetriperäisen VTI:n ehkäisy</vt:lpstr>
      <vt:lpstr>Katetriperäisen VTI:n ehkäisy</vt:lpstr>
      <vt:lpstr>Katetroinnin indikaatioita</vt:lpstr>
      <vt:lpstr>Virtsatieinfektoiden ehkäiseminen on kaikkien etu</vt:lpstr>
      <vt:lpstr>Lähteet </vt:lpstr>
      <vt:lpstr>Kiitos!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Virtsatieinfektioiden ehkäisy 7.5.2024</dc:title>
  <dc:creator/>
  <cp:keywords/>
  <cp:lastModifiedBy/>
  <cp:revision>565</cp:revision>
  <dcterms:created xsi:type="dcterms:W3CDTF">2024-05-06T16:16:51Z</dcterms:created>
  <dcterms:modified xsi:type="dcterms:W3CDTF">2024-05-06T19:47:24Z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05b45ded-b642-4ef0-8fc2-1ab8ba969480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269300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